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7" r:id="rId4"/>
    <p:sldId id="268" r:id="rId5"/>
    <p:sldId id="271" r:id="rId6"/>
    <p:sldId id="269" r:id="rId7"/>
    <p:sldId id="270" r:id="rId8"/>
    <p:sldId id="274" r:id="rId9"/>
    <p:sldId id="273" r:id="rId10"/>
    <p:sldId id="277" r:id="rId11"/>
    <p:sldId id="272" r:id="rId12"/>
    <p:sldId id="276" r:id="rId13"/>
    <p:sldId id="278" r:id="rId14"/>
    <p:sldId id="275" r:id="rId15"/>
    <p:sldId id="282" r:id="rId16"/>
    <p:sldId id="279" r:id="rId17"/>
    <p:sldId id="281" r:id="rId18"/>
    <p:sldId id="285" r:id="rId19"/>
    <p:sldId id="284" r:id="rId20"/>
    <p:sldId id="283" r:id="rId21"/>
    <p:sldId id="287" r:id="rId22"/>
    <p:sldId id="286" r:id="rId23"/>
    <p:sldId id="280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4DFB10-1201-45C6-8B2B-067087C5370A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05C5B0-2D15-4CC2-AD68-83073C2D8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hfinder Grou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61069" cy="6068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Camps and special Events</a:t>
            </a:r>
          </a:p>
          <a:p>
            <a:pPr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Parents are responsible for the expenses of any camps and special events</a:t>
            </a:r>
            <a:r>
              <a:rPr lang="en-US" sz="2000" dirty="0" smtClean="0"/>
              <a:t>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But, we will fundraise and ask for donations to try and cover as much of the cost for camps or  special events as possible</a:t>
            </a:r>
            <a:r>
              <a:rPr lang="en-US" sz="2000" dirty="0" smtClean="0"/>
              <a:t>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Each Pathfinder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u="sng" dirty="0" smtClean="0">
                <a:solidFill>
                  <a:srgbClr val="FFC000"/>
                </a:solidFill>
              </a:rPr>
              <a:t>must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participate in fundraising events if he/she wishes any funds to be applied towards his/her camp trip.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Transportation for all camps or special events will either be by carpool or by the parents dropping off their Pathfinders.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_tradnl" u="sng" dirty="0" smtClean="0"/>
              <a:t>Campamentos y eventos </a:t>
            </a:r>
            <a:r>
              <a:rPr lang="es-ES_tradnl" u="sng" dirty="0" smtClean="0"/>
              <a:t>especiales</a:t>
            </a:r>
            <a:endParaRPr lang="es-ES" sz="2000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Los padres son responsables de los gastos de cualquier campamento y acontecimientos especiales. </a:t>
            </a:r>
            <a:endParaRPr lang="es-ES" sz="2000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Pero, aremos funciones para recaudar fondos y pedir por donaciones para tratar de cubrir los mas costos posibles para los </a:t>
            </a:r>
            <a:r>
              <a:rPr lang="es-ES_tradnl" sz="2000" dirty="0" smtClean="0"/>
              <a:t>campamento o acontecimientos especiales.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Cada </a:t>
            </a:r>
            <a:r>
              <a:rPr lang="es-ES" sz="2000" dirty="0" err="1" smtClean="0"/>
              <a:t>Pathfinder</a:t>
            </a:r>
            <a:r>
              <a:rPr lang="es-ES" sz="2000" dirty="0" smtClean="0"/>
              <a:t> </a:t>
            </a:r>
            <a:r>
              <a:rPr lang="es-ES" sz="2000" u="sng" dirty="0" smtClean="0">
                <a:solidFill>
                  <a:srgbClr val="FFC000"/>
                </a:solidFill>
              </a:rPr>
              <a:t>debe </a:t>
            </a:r>
            <a:r>
              <a:rPr lang="es-ES" sz="2000" dirty="0" smtClean="0"/>
              <a:t>tomar parte en acontecimientos de recaudación de fondos si él/ella desea que cualquier fondo sea aplicado hacia su viaje de campamento. </a:t>
            </a:r>
            <a:endParaRPr lang="es-ES" sz="2000" dirty="0" smtClean="0"/>
          </a:p>
          <a:p>
            <a:pPr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Los padres son responsables de llevar a sus </a:t>
            </a:r>
            <a:r>
              <a:rPr lang="es-ES_tradnl" sz="2000" dirty="0" err="1" smtClean="0"/>
              <a:t>Pathfinders</a:t>
            </a:r>
            <a:r>
              <a:rPr lang="es-ES_tradnl" sz="2000" dirty="0" smtClean="0"/>
              <a:t> a campamentos o acontecimientos especiales. </a:t>
            </a:r>
            <a:endParaRPr lang="es-ES_tradnl" sz="2000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Enrollment Information</a:t>
            </a:r>
          </a:p>
          <a:p>
            <a:pPr algn="ctr">
              <a:buNone/>
            </a:pPr>
            <a:endParaRPr lang="en-US" sz="2000" u="sng" dirty="0" smtClean="0"/>
          </a:p>
          <a:p>
            <a:pPr>
              <a:buNone/>
            </a:pPr>
            <a:r>
              <a:rPr lang="en-US" sz="2000" dirty="0" smtClean="0"/>
              <a:t>Membership will be granted when the following is met:</a:t>
            </a:r>
          </a:p>
          <a:p>
            <a:pPr>
              <a:buNone/>
            </a:pPr>
            <a:endParaRPr lang="en-US" sz="2000" dirty="0" smtClean="0"/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</a:rPr>
              <a:t>Application and attached forms have been turned in.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</a:rPr>
              <a:t>The youth is willing to accept the principles of the Pathfinder Pledge and Law.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</a:rPr>
              <a:t>The youth is willing to participate in all activities.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572000" cy="5791200"/>
          </a:xfrm>
        </p:spPr>
        <p:txBody>
          <a:bodyPr/>
          <a:lstStyle/>
          <a:p>
            <a:pPr>
              <a:buNone/>
            </a:pPr>
            <a:r>
              <a:rPr lang="es-ES_tradnl" u="sng" dirty="0" smtClean="0"/>
              <a:t>Información de Matriculación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None/>
            </a:pPr>
            <a:r>
              <a:rPr lang="es-ES_tradnl" sz="2000" dirty="0" smtClean="0"/>
              <a:t>Membrecía será concedida cuando</a:t>
            </a:r>
          </a:p>
          <a:p>
            <a:pPr>
              <a:buNone/>
            </a:pPr>
            <a:r>
              <a:rPr lang="es-ES_tradnl" sz="2000" dirty="0" smtClean="0"/>
              <a:t>	lo siguiente sea completado. </a:t>
            </a:r>
          </a:p>
          <a:p>
            <a:pPr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La aplicación y las formas </a:t>
            </a:r>
          </a:p>
          <a:p>
            <a:pPr>
              <a:buNone/>
            </a:pPr>
            <a:r>
              <a:rPr lang="es-ES_tradnl" sz="2000" dirty="0" smtClean="0"/>
              <a:t>	conectadas han sido entregadas.</a:t>
            </a:r>
          </a:p>
          <a:p>
            <a:pPr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La juventud está dispuesta a aceptar los principios del Compromiso y la Ley de los Pathfinders.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La juventud está dispuesta a tomar parte en todas las actividades.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Attendance Policy</a:t>
            </a:r>
          </a:p>
          <a:p>
            <a:pPr>
              <a:buNone/>
            </a:pPr>
            <a:endParaRPr lang="en-US" sz="2000" u="sng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Pathfinders are expected to attend an average of </a:t>
            </a:r>
            <a:r>
              <a:rPr lang="en-US" sz="2000" b="1" i="1" dirty="0" smtClean="0"/>
              <a:t>80% </a:t>
            </a:r>
            <a:r>
              <a:rPr lang="en-US" sz="2000" dirty="0" smtClean="0"/>
              <a:t>of activities.</a:t>
            </a:r>
          </a:p>
          <a:p>
            <a:pPr>
              <a:buBlip>
                <a:blip r:embed="rId2"/>
              </a:buBlip>
            </a:pPr>
            <a:endParaRPr lang="en-US" sz="2000" b="1" i="1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Attendance will be taken at all events and activities.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If the Pathfinder must be absent the parent/guardian should notify the Director in verbal or written form.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 algn="ctr">
              <a:buNone/>
            </a:pPr>
            <a:r>
              <a:rPr lang="es-ES_tradnl" u="sng" dirty="0" smtClean="0"/>
              <a:t>Póliza de asistencia</a:t>
            </a:r>
            <a:endParaRPr lang="es-ES_tradnl" sz="2000" dirty="0" smtClean="0"/>
          </a:p>
          <a:p>
            <a:pPr algn="ctr">
              <a:buNone/>
            </a:pPr>
            <a:endParaRPr lang="es-ES_tradnl" sz="2000" u="sng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Los niños son esperados asistir un promedio de 80% de actividades.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La asistencia será tomada en todos los acontecimientos y actividades. 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Si el Explorador debe estar ausente el padre/guardián debe notificar al Director en forma verbal o escrita. </a:t>
            </a:r>
            <a:endParaRPr lang="es-ES_tradnl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Attendance Policy</a:t>
            </a:r>
          </a:p>
          <a:p>
            <a:pPr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A</a:t>
            </a:r>
            <a:r>
              <a:rPr lang="en-US" sz="2000" dirty="0" smtClean="0"/>
              <a:t>ny </a:t>
            </a:r>
            <a:r>
              <a:rPr lang="en-US" sz="2000" dirty="0" smtClean="0"/>
              <a:t>Pathfinder </a:t>
            </a:r>
            <a:r>
              <a:rPr lang="en-US" sz="2000" dirty="0" smtClean="0"/>
              <a:t>that has </a:t>
            </a:r>
            <a:r>
              <a:rPr lang="en-US" sz="2000" dirty="0" smtClean="0"/>
              <a:t>two unexcused absences in any </a:t>
            </a:r>
            <a:r>
              <a:rPr lang="en-US" sz="2000" dirty="0" smtClean="0"/>
              <a:t>quarter will </a:t>
            </a:r>
            <a:r>
              <a:rPr lang="en-US" sz="2000" dirty="0" smtClean="0"/>
              <a:t>be placed on </a:t>
            </a:r>
            <a:r>
              <a:rPr lang="en-US" sz="2000" dirty="0" smtClean="0"/>
              <a:t>probation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Pathfinders on probation will </a:t>
            </a:r>
            <a:r>
              <a:rPr lang="en-US" sz="2000" dirty="0" smtClean="0"/>
              <a:t>not be allowed to attend the </a:t>
            </a:r>
            <a:r>
              <a:rPr lang="en-US" sz="2000" dirty="0" smtClean="0"/>
              <a:t>any  </a:t>
            </a:r>
            <a:r>
              <a:rPr lang="en-US" sz="2000" dirty="0" smtClean="0"/>
              <a:t>special </a:t>
            </a:r>
            <a:r>
              <a:rPr lang="en-US" sz="2000" dirty="0" smtClean="0"/>
              <a:t>even for that quarter.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Quarter 1: November-January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Quarter 2: February-April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Quarter 3: May-September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 algn="ctr">
              <a:buNone/>
            </a:pPr>
            <a:r>
              <a:rPr lang="es-ES_tradnl" u="sng" dirty="0" smtClean="0"/>
              <a:t>Póliza de asistencia</a:t>
            </a:r>
            <a:endParaRPr lang="es-ES_tradnl" sz="2000" dirty="0" smtClean="0"/>
          </a:p>
          <a:p>
            <a:pPr algn="ctr"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Cualquier </a:t>
            </a:r>
            <a:r>
              <a:rPr lang="es-ES_tradnl" sz="2000" dirty="0" err="1" smtClean="0"/>
              <a:t>Pathfinder</a:t>
            </a:r>
            <a:r>
              <a:rPr lang="es-ES_tradnl" sz="2000" dirty="0" smtClean="0"/>
              <a:t> que tenga dos ausencias sin escusa en cualquier cuarto del año será colocado en libertad condicional.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Los </a:t>
            </a:r>
            <a:r>
              <a:rPr lang="es-ES_tradnl" sz="2000" dirty="0" err="1" smtClean="0"/>
              <a:t>Pathfinders</a:t>
            </a:r>
            <a:r>
              <a:rPr lang="es-ES_tradnl" sz="2000" dirty="0" smtClean="0"/>
              <a:t> en libertad condicional no serán permitidos asistir a </a:t>
            </a:r>
            <a:r>
              <a:rPr lang="es-ES_tradnl" sz="2000" dirty="0" err="1" smtClean="0"/>
              <a:t>ningun</a:t>
            </a:r>
            <a:r>
              <a:rPr lang="es-ES_tradnl" sz="2000" dirty="0" smtClean="0"/>
              <a:t> acontecimiento especial por ese cuarto.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Cuarto 1: Noviembre-Enero</a:t>
            </a:r>
          </a:p>
          <a:p>
            <a:pPr>
              <a:buNone/>
            </a:pPr>
            <a:r>
              <a:rPr lang="es-ES_tradnl" sz="2000" dirty="0" smtClean="0"/>
              <a:t>	</a:t>
            </a:r>
            <a:r>
              <a:rPr lang="es-ES_tradnl" sz="2000" dirty="0" smtClean="0"/>
              <a:t>Cuarto 2: Febrero-Abril</a:t>
            </a:r>
          </a:p>
          <a:p>
            <a:pPr>
              <a:buNone/>
            </a:pPr>
            <a:r>
              <a:rPr lang="es-ES_tradnl" sz="2000" dirty="0" smtClean="0"/>
              <a:t>	</a:t>
            </a:r>
            <a:r>
              <a:rPr lang="es-ES_tradnl" sz="2000" dirty="0" smtClean="0"/>
              <a:t>Cuarto 3: Mayo-Septiembre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Meetings</a:t>
            </a:r>
            <a:endParaRPr lang="en-US" sz="2000" u="sng" dirty="0" smtClean="0"/>
          </a:p>
          <a:p>
            <a:pPr>
              <a:buNone/>
            </a:pPr>
            <a:endParaRPr lang="en-US" sz="2000" u="sng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First 3 Tuesdays of the 	month.</a:t>
            </a:r>
          </a:p>
          <a:p>
            <a:pPr algn="ctr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(Unless stated otherwise)</a:t>
            </a: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6:00 pm – 7:30 pm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Lake of the Woods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Seventh-Day</a:t>
            </a:r>
            <a:r>
              <a:rPr lang="en-US" sz="2000" dirty="0" smtClean="0"/>
              <a:t> </a:t>
            </a:r>
            <a:r>
              <a:rPr lang="en-US" sz="2000" dirty="0" smtClean="0"/>
              <a:t>Adventist Church</a:t>
            </a:r>
          </a:p>
          <a:p>
            <a:pPr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Parent must check the calendar for weekend events/meetings.</a:t>
            </a:r>
          </a:p>
          <a:p>
            <a:pPr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Juntas</a:t>
            </a:r>
          </a:p>
          <a:p>
            <a:pPr algn="ctr"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Primeros 3 Martes del mes.</a:t>
            </a:r>
          </a:p>
          <a:p>
            <a:pPr algn="ctr">
              <a:buNone/>
            </a:pPr>
            <a:r>
              <a:rPr lang="es-ES_tradnl" sz="2000" dirty="0" smtClean="0"/>
              <a:t>(A menos </a:t>
            </a:r>
            <a:r>
              <a:rPr lang="es-ES_tradnl" sz="2000" dirty="0" smtClean="0"/>
              <a:t>que sea </a:t>
            </a:r>
            <a:r>
              <a:rPr lang="es-ES_tradnl" sz="2000" dirty="0" smtClean="0"/>
              <a:t>indicado de </a:t>
            </a:r>
            <a:r>
              <a:rPr lang="es-ES_tradnl" sz="2000" dirty="0" smtClean="0"/>
              <a:t>otra manera)</a:t>
            </a:r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6:00 pm – 7:30 pm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Iglesia Adventista del </a:t>
            </a:r>
          </a:p>
          <a:p>
            <a:pPr>
              <a:buNone/>
            </a:pPr>
            <a:r>
              <a:rPr lang="es-ES_tradnl" sz="2000" dirty="0" smtClean="0"/>
              <a:t>	</a:t>
            </a:r>
            <a:r>
              <a:rPr lang="es-ES_tradnl" sz="2000" dirty="0" err="1" smtClean="0"/>
              <a:t>Septimo-Dia</a:t>
            </a:r>
            <a:r>
              <a:rPr lang="es-ES_tradnl" sz="2000" dirty="0" smtClean="0"/>
              <a:t> de Lake of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Woods</a:t>
            </a:r>
          </a:p>
          <a:p>
            <a:pPr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Los padres deben revisar el calendario para ver cuando hay acontecimientos/juntas.</a:t>
            </a:r>
            <a:endParaRPr lang="es-ES_tradnl" sz="2000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Meetings</a:t>
            </a:r>
            <a:endParaRPr lang="en-US" sz="2000" u="sng" dirty="0" smtClean="0"/>
          </a:p>
          <a:p>
            <a:pPr algn="ctr"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Each Pathfinder is required to bring their folder and a Bible to each meeting.</a:t>
            </a:r>
          </a:p>
          <a:p>
            <a:pPr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Each Pathfinder is required to wear either uniform  </a:t>
            </a:r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C000"/>
                </a:solidFill>
              </a:rPr>
              <a:t>C</a:t>
            </a:r>
            <a:r>
              <a:rPr lang="en-US" sz="2000" dirty="0" smtClean="0"/>
              <a:t>  to each meeting</a:t>
            </a:r>
            <a:r>
              <a:rPr lang="en-US" sz="2000" dirty="0" smtClean="0"/>
              <a:t>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Meeting will include: Book work, honors, drilling &amp; marching, outreach activities, and special events.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Juntas</a:t>
            </a:r>
            <a:endParaRPr lang="en-US" u="sng" dirty="0" smtClean="0"/>
          </a:p>
          <a:p>
            <a:pPr algn="ctr">
              <a:buNone/>
            </a:pPr>
            <a:endParaRPr lang="es-ES_tradnl" sz="28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Cada </a:t>
            </a:r>
            <a:r>
              <a:rPr lang="es-ES_tradnl" sz="2000" dirty="0" err="1" smtClean="0"/>
              <a:t>Pathfinder</a:t>
            </a:r>
            <a:r>
              <a:rPr lang="es-ES_tradnl" sz="2000" dirty="0" smtClean="0"/>
              <a:t> es requerido a traer su carpeta y una Biblia a cada junta.</a:t>
            </a:r>
            <a:endParaRPr lang="es-ES_tradnl" sz="2000" dirty="0" smtClean="0"/>
          </a:p>
          <a:p>
            <a:pPr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Cada </a:t>
            </a:r>
            <a:r>
              <a:rPr lang="es-ES_tradnl" sz="2000" dirty="0" err="1" smtClean="0"/>
              <a:t>Pathfinder</a:t>
            </a:r>
            <a:r>
              <a:rPr lang="es-ES_tradnl" sz="2000" dirty="0" smtClean="0"/>
              <a:t> </a:t>
            </a:r>
            <a:r>
              <a:rPr lang="es-ES_tradnl" sz="2000" dirty="0" smtClean="0"/>
              <a:t>es requerido a </a:t>
            </a:r>
            <a:r>
              <a:rPr lang="es-ES_tradnl" sz="2000" dirty="0" smtClean="0"/>
              <a:t>ponerse el uniforme </a:t>
            </a:r>
            <a:r>
              <a:rPr lang="es-ES_tradnl" sz="2000" dirty="0" smtClean="0">
                <a:solidFill>
                  <a:srgbClr val="FFC000"/>
                </a:solidFill>
              </a:rPr>
              <a:t>A</a:t>
            </a:r>
            <a:r>
              <a:rPr lang="es-ES_tradnl" sz="2000" dirty="0" smtClean="0"/>
              <a:t> o </a:t>
            </a:r>
            <a:r>
              <a:rPr lang="es-ES_tradnl" sz="2000" dirty="0" smtClean="0">
                <a:solidFill>
                  <a:srgbClr val="FFC000"/>
                </a:solidFill>
              </a:rPr>
              <a:t>C</a:t>
            </a:r>
            <a:r>
              <a:rPr lang="es-ES_tradnl" sz="2000" dirty="0" smtClean="0"/>
              <a:t> a cada </a:t>
            </a:r>
            <a:r>
              <a:rPr lang="es-ES_tradnl" sz="2000" dirty="0" smtClean="0"/>
              <a:t>junta.</a:t>
            </a:r>
          </a:p>
          <a:p>
            <a:pPr>
              <a:buNone/>
            </a:pPr>
            <a:endParaRPr lang="es-ES_tradnl" sz="2000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La junta incluirá: Trabajo de libro, honores, ejercicios de marchar, trabajador social, y acontecimientos especiales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u="sng" dirty="0" smtClean="0"/>
              <a:t>Uniforms</a:t>
            </a:r>
            <a:endParaRPr lang="en-US" sz="2000" u="sng" dirty="0" smtClean="0"/>
          </a:p>
          <a:p>
            <a:pPr algn="ctr"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Uniform </a:t>
            </a:r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dirty="0" smtClean="0"/>
              <a:t> will be provided by the Pathfinder Club through donations and fundraising.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(Except shoes socks/nylons)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Any lost items must be replaced by the parent/guardian.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The uniform should always be kept neat, clean, and ironed.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The Uniform should not be worn for personal </a:t>
            </a:r>
            <a:r>
              <a:rPr lang="en-US" sz="2000" dirty="0" smtClean="0"/>
              <a:t>use</a:t>
            </a:r>
            <a:r>
              <a:rPr lang="en-US" sz="2000" dirty="0" smtClean="0"/>
              <a:t> outside the Pathfinder Club.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_tradnl" u="sng" dirty="0" smtClean="0"/>
              <a:t>Uniformes</a:t>
            </a:r>
          </a:p>
          <a:p>
            <a:pPr algn="ctr"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El uniforme </a:t>
            </a:r>
            <a:r>
              <a:rPr lang="es-ES_tradnl" sz="2200" dirty="0" smtClean="0">
                <a:solidFill>
                  <a:srgbClr val="FFC000"/>
                </a:solidFill>
              </a:rPr>
              <a:t>A</a:t>
            </a:r>
            <a:r>
              <a:rPr lang="es-ES_tradnl" sz="2200" dirty="0" smtClean="0"/>
              <a:t> será prestado por el Club de </a:t>
            </a:r>
            <a:r>
              <a:rPr lang="es-ES_tradnl" sz="2200" dirty="0" err="1" smtClean="0"/>
              <a:t>Pathfinders</a:t>
            </a:r>
            <a:r>
              <a:rPr lang="es-ES_tradnl" sz="2200" dirty="0" smtClean="0"/>
              <a:t> por donativos y funciones para recaudar fondos.</a:t>
            </a:r>
          </a:p>
          <a:p>
            <a:pPr algn="ctr">
              <a:buNone/>
            </a:pPr>
            <a:r>
              <a:rPr lang="es-ES_tradnl" sz="2200" dirty="0" smtClean="0"/>
              <a:t>(menos los zapatos y los</a:t>
            </a:r>
          </a:p>
          <a:p>
            <a:pPr algn="ctr">
              <a:buNone/>
            </a:pPr>
            <a:r>
              <a:rPr lang="es-ES_tradnl" sz="2000" dirty="0" smtClean="0"/>
              <a:t>calcetines</a:t>
            </a:r>
            <a:r>
              <a:rPr lang="es-ES_tradnl" sz="2200" dirty="0" smtClean="0"/>
              <a:t>/medias)</a:t>
            </a:r>
          </a:p>
          <a:p>
            <a:pPr algn="ctr"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Cualquier artículo perdido debe ser reemplazado por el de padre/ guardián.</a:t>
            </a:r>
          </a:p>
          <a:p>
            <a:pPr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El uniforme siempre debe ser mantenido ordenado, limpio, y planchado. </a:t>
            </a:r>
          </a:p>
          <a:p>
            <a:pPr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El Uniforme no debe ser usado para el uso personal fuera del Club de </a:t>
            </a:r>
            <a:r>
              <a:rPr lang="es-ES_tradnl" sz="2200" dirty="0" err="1" smtClean="0"/>
              <a:t>Pathfinders</a:t>
            </a:r>
            <a:r>
              <a:rPr lang="es-ES_tradnl" sz="2200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u="sng" dirty="0" smtClean="0"/>
              <a:t>Uniforms</a:t>
            </a:r>
          </a:p>
          <a:p>
            <a:pPr algn="ctr">
              <a:buNone/>
            </a:pPr>
            <a:endParaRPr lang="en-US" sz="2900" u="sng" dirty="0" smtClean="0"/>
          </a:p>
          <a:p>
            <a:pPr>
              <a:buBlip>
                <a:blip r:embed="rId2"/>
              </a:buBlip>
            </a:pPr>
            <a:r>
              <a:rPr lang="en-US" sz="2900" b="1" i="1" dirty="0" smtClean="0">
                <a:solidFill>
                  <a:srgbClr val="FFC000"/>
                </a:solidFill>
              </a:rPr>
              <a:t>Class A</a:t>
            </a:r>
            <a:r>
              <a:rPr lang="en-US" sz="2900" dirty="0" smtClean="0">
                <a:solidFill>
                  <a:srgbClr val="FFC000"/>
                </a:solidFill>
              </a:rPr>
              <a:t> </a:t>
            </a:r>
            <a:r>
              <a:rPr lang="en-US" sz="2900" dirty="0" smtClean="0"/>
              <a:t>(Formal Uniform)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>
                <a:solidFill>
                  <a:srgbClr val="FF0000"/>
                </a:solidFill>
              </a:rPr>
              <a:t>	</a:t>
            </a:r>
            <a:r>
              <a:rPr lang="en-US" sz="2900" u="sng" dirty="0" smtClean="0"/>
              <a:t>Girls:</a:t>
            </a:r>
            <a:r>
              <a:rPr lang="en-US" sz="2900" dirty="0" smtClean="0"/>
              <a:t>	Blouse  - Tan, short-sleeve</a:t>
            </a:r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n-US" sz="2900" dirty="0" smtClean="0"/>
              <a:t>	Skirt   -Black, knee length</a:t>
            </a:r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n-US" sz="2900" dirty="0" smtClean="0"/>
              <a:t>	</a:t>
            </a:r>
            <a:r>
              <a:rPr lang="en-US" sz="2900" dirty="0" smtClean="0"/>
              <a:t>	</a:t>
            </a:r>
            <a:r>
              <a:rPr lang="en-US" sz="2900" dirty="0" smtClean="0"/>
              <a:t>with belt loops</a:t>
            </a:r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n-US" sz="2900" dirty="0" smtClean="0"/>
              <a:t>	Socks </a:t>
            </a:r>
            <a:r>
              <a:rPr lang="en-US" sz="2900" dirty="0" smtClean="0"/>
              <a:t>-</a:t>
            </a:r>
            <a:r>
              <a:rPr lang="en-US" sz="2900" dirty="0" smtClean="0"/>
              <a:t> Black, nylons</a:t>
            </a:r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n-US" sz="2900" dirty="0" smtClean="0"/>
              <a:t>	Shoes –Black, flat closed 			toed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n-US" sz="2900" u="sng" dirty="0" smtClean="0"/>
              <a:t>Boys</a:t>
            </a:r>
            <a:r>
              <a:rPr lang="en-US" sz="2900" dirty="0" smtClean="0"/>
              <a:t>: Shirt  </a:t>
            </a:r>
            <a:r>
              <a:rPr lang="en-US" sz="2900" dirty="0" smtClean="0"/>
              <a:t>- Tan, short-sleeve</a:t>
            </a:r>
          </a:p>
          <a:p>
            <a:pPr>
              <a:buNone/>
            </a:pPr>
            <a:r>
              <a:rPr lang="en-US" sz="2900" dirty="0" smtClean="0"/>
              <a:t>		</a:t>
            </a:r>
            <a:r>
              <a:rPr lang="en-US" sz="2900" dirty="0" smtClean="0"/>
              <a:t>Slacks </a:t>
            </a:r>
            <a:r>
              <a:rPr lang="en-US" sz="2900" dirty="0" smtClean="0"/>
              <a:t>-Black, </a:t>
            </a:r>
            <a:r>
              <a:rPr lang="en-US" sz="2900" dirty="0" smtClean="0"/>
              <a:t>straight leg</a:t>
            </a: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			with belt loops</a:t>
            </a:r>
          </a:p>
          <a:p>
            <a:pPr>
              <a:buNone/>
            </a:pPr>
            <a:r>
              <a:rPr lang="en-US" sz="2900" dirty="0" smtClean="0"/>
              <a:t>		Socks - Black, </a:t>
            </a:r>
            <a:r>
              <a:rPr lang="en-US" sz="2900" dirty="0" smtClean="0"/>
              <a:t>dress socks</a:t>
            </a: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		Shoes –Black, </a:t>
            </a:r>
            <a:r>
              <a:rPr lang="en-US" sz="2900" dirty="0" smtClean="0"/>
              <a:t>dress shoes</a:t>
            </a:r>
            <a:endParaRPr lang="en-US" sz="29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u="sng" dirty="0" err="1" smtClean="0"/>
              <a:t>Uniformes</a:t>
            </a:r>
            <a:endParaRPr lang="en-US" sz="3400" u="sng" dirty="0" smtClean="0"/>
          </a:p>
          <a:p>
            <a:pPr algn="ctr">
              <a:buNone/>
            </a:pPr>
            <a:endParaRPr lang="es-ES_tradnl" sz="2800" u="sng" dirty="0" smtClean="0"/>
          </a:p>
          <a:p>
            <a:pPr>
              <a:buBlip>
                <a:blip r:embed="rId2"/>
              </a:buBlip>
            </a:pPr>
            <a:r>
              <a:rPr lang="es-ES_tradnl" sz="2800" b="1" i="1" dirty="0" smtClean="0">
                <a:solidFill>
                  <a:srgbClr val="FFC000"/>
                </a:solidFill>
              </a:rPr>
              <a:t>Clase A</a:t>
            </a:r>
            <a:r>
              <a:rPr lang="es-ES_tradnl" sz="2800" dirty="0" smtClean="0">
                <a:solidFill>
                  <a:srgbClr val="FFC000"/>
                </a:solidFill>
              </a:rPr>
              <a:t> </a:t>
            </a:r>
            <a:r>
              <a:rPr lang="es-ES_tradnl" sz="2800" dirty="0" smtClean="0"/>
              <a:t>(Uniforme </a:t>
            </a:r>
            <a:r>
              <a:rPr lang="es-ES_tradnl" sz="2800" dirty="0" smtClean="0"/>
              <a:t>Formal</a:t>
            </a:r>
            <a:r>
              <a:rPr lang="es-ES_tradnl" sz="2800" dirty="0" smtClean="0"/>
              <a:t>)</a:t>
            </a:r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r>
              <a:rPr lang="es-ES_tradnl" sz="2800" dirty="0" smtClean="0">
                <a:solidFill>
                  <a:srgbClr val="FF0000"/>
                </a:solidFill>
              </a:rPr>
              <a:t>	</a:t>
            </a:r>
            <a:r>
              <a:rPr lang="es-ES_tradnl" sz="2800" u="sng" dirty="0" smtClean="0"/>
              <a:t>Niñas:</a:t>
            </a:r>
          </a:p>
          <a:p>
            <a:pPr>
              <a:buNone/>
            </a:pPr>
            <a:r>
              <a:rPr lang="es-ES_tradnl" sz="2800" dirty="0" smtClean="0"/>
              <a:t>	Blusa  - bronceada, manga corta</a:t>
            </a:r>
          </a:p>
          <a:p>
            <a:pPr>
              <a:buNone/>
            </a:pPr>
            <a:r>
              <a:rPr lang="es-ES_tradnl" sz="2800" dirty="0" smtClean="0"/>
              <a:t>	Falda   -negra, a la rodilla</a:t>
            </a:r>
          </a:p>
          <a:p>
            <a:pPr>
              <a:buNone/>
            </a:pPr>
            <a:r>
              <a:rPr lang="es-ES_tradnl" sz="2800" dirty="0" smtClean="0"/>
              <a:t>	Calcetines – medias negras</a:t>
            </a:r>
          </a:p>
          <a:p>
            <a:pPr>
              <a:buNone/>
            </a:pPr>
            <a:r>
              <a:rPr lang="es-ES_tradnl" sz="2800" dirty="0" smtClean="0"/>
              <a:t>	zapatos –negros, plano, 	cerrado de los dedos de los 	pies</a:t>
            </a:r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r>
              <a:rPr lang="es-ES_tradnl" sz="2800" dirty="0" smtClean="0"/>
              <a:t>	</a:t>
            </a:r>
            <a:r>
              <a:rPr lang="es-ES_tradnl" sz="2800" u="sng" dirty="0" smtClean="0"/>
              <a:t>Niños</a:t>
            </a:r>
            <a:r>
              <a:rPr lang="es-ES_tradnl" sz="2800" dirty="0" smtClean="0"/>
              <a:t>: </a:t>
            </a:r>
          </a:p>
          <a:p>
            <a:pPr>
              <a:buNone/>
            </a:pPr>
            <a:r>
              <a:rPr lang="es-ES_tradnl" sz="2800" dirty="0" smtClean="0"/>
              <a:t>	Chamiza  - bronceada, manga 			corta</a:t>
            </a:r>
          </a:p>
          <a:p>
            <a:pPr>
              <a:buNone/>
            </a:pPr>
            <a:r>
              <a:rPr lang="es-ES_tradnl" sz="2800" dirty="0" smtClean="0"/>
              <a:t>	Pantalones –negros, pierna recta</a:t>
            </a:r>
          </a:p>
          <a:p>
            <a:pPr>
              <a:buNone/>
            </a:pPr>
            <a:r>
              <a:rPr lang="es-ES_tradnl" sz="2800" dirty="0" smtClean="0"/>
              <a:t>	Calcetines - negros, de vestir</a:t>
            </a:r>
          </a:p>
          <a:p>
            <a:pPr>
              <a:buNone/>
            </a:pPr>
            <a:r>
              <a:rPr lang="es-ES_tradnl" sz="2800" dirty="0" smtClean="0"/>
              <a:t>	Zapatos –negros, de vestir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u="sng" dirty="0" smtClean="0"/>
              <a:t>Uniforms</a:t>
            </a:r>
            <a:endParaRPr lang="en-US" sz="2000" dirty="0" smtClean="0"/>
          </a:p>
          <a:p>
            <a:pPr algn="ctr">
              <a:buNone/>
            </a:pPr>
            <a:endParaRPr lang="en-US" sz="2200" u="sng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Scarf, slide, sash, pins &amp; patches: will all be provided along with the uniform.</a:t>
            </a:r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If any of the above items are lost, parents will be charged for the replacement.</a:t>
            </a:r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solidFill>
                  <a:srgbClr val="FFC000"/>
                </a:solidFill>
              </a:rPr>
              <a:t>Class B </a:t>
            </a:r>
            <a:r>
              <a:rPr lang="en-US" sz="2200" dirty="0" smtClean="0"/>
              <a:t>(Informal Uniform)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	</a:t>
            </a:r>
            <a:r>
              <a:rPr lang="en-US" sz="2200" dirty="0" smtClean="0"/>
              <a:t>Same as Class A except        without the following: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1. </a:t>
            </a:r>
            <a:r>
              <a:rPr lang="en-US" sz="2200" dirty="0" smtClean="0"/>
              <a:t>Scarf and slide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2. Sash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3. Black Tie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4. Nylons (for girls)  </a:t>
            </a: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u="sng" dirty="0" smtClean="0"/>
              <a:t>Uniforms</a:t>
            </a:r>
            <a:endParaRPr lang="en-US" sz="2800" dirty="0" smtClean="0"/>
          </a:p>
          <a:p>
            <a:pPr algn="ctr">
              <a:buNone/>
            </a:pPr>
            <a:endParaRPr lang="en-US" sz="2200" u="sng" dirty="0" smtClean="0"/>
          </a:p>
          <a:p>
            <a:pPr>
              <a:buBlip>
                <a:blip r:embed="rId2"/>
              </a:buBlip>
            </a:pPr>
            <a:r>
              <a:rPr lang="es-ES" sz="2200" dirty="0" smtClean="0"/>
              <a:t>La bufanda, el resbaladero, la banda, los alfileres </a:t>
            </a:r>
            <a:r>
              <a:rPr lang="es-ES" sz="2200" dirty="0" smtClean="0"/>
              <a:t>y </a:t>
            </a:r>
            <a:r>
              <a:rPr lang="es-ES" sz="2200" dirty="0" smtClean="0"/>
              <a:t>parches: </a:t>
            </a:r>
            <a:r>
              <a:rPr lang="es-ES" sz="2200" dirty="0" smtClean="0"/>
              <a:t>serán  dados </a:t>
            </a:r>
            <a:r>
              <a:rPr lang="es-ES" sz="2200" dirty="0" smtClean="0"/>
              <a:t>junto con el uniforme. </a:t>
            </a:r>
            <a:endParaRPr lang="es-E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s-ES" sz="2200" dirty="0" smtClean="0"/>
              <a:t>Si cualquiera de los artículos antes mencionados es perdido, los padres serán cargados para el reemplazo. </a:t>
            </a:r>
            <a:endParaRPr lang="es-ES" sz="2200" dirty="0" smtClean="0"/>
          </a:p>
          <a:p>
            <a:pPr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b="1" i="1" dirty="0" smtClean="0">
                <a:solidFill>
                  <a:srgbClr val="FFC000"/>
                </a:solidFill>
              </a:rPr>
              <a:t>Clase B </a:t>
            </a:r>
            <a:r>
              <a:rPr lang="es-ES_tradnl" sz="2200" dirty="0" smtClean="0"/>
              <a:t>(Uniforme Informal)</a:t>
            </a:r>
          </a:p>
          <a:p>
            <a:pPr>
              <a:buNone/>
            </a:pPr>
            <a:r>
              <a:rPr lang="es-ES_tradnl" sz="2200" dirty="0" smtClean="0">
                <a:solidFill>
                  <a:srgbClr val="FF0000"/>
                </a:solidFill>
              </a:rPr>
              <a:t>	</a:t>
            </a:r>
            <a:r>
              <a:rPr lang="es-ES_tradnl" sz="2200" dirty="0" smtClean="0"/>
              <a:t>Lo mismo de Clase </a:t>
            </a:r>
            <a:r>
              <a:rPr lang="es-ES_tradnl" sz="2200" dirty="0" smtClean="0">
                <a:solidFill>
                  <a:srgbClr val="FFC000"/>
                </a:solidFill>
              </a:rPr>
              <a:t>A</a:t>
            </a:r>
            <a:r>
              <a:rPr lang="es-ES_tradnl" sz="2200" dirty="0" smtClean="0"/>
              <a:t> menos sin lo Siguiente: </a:t>
            </a:r>
          </a:p>
          <a:p>
            <a:pPr>
              <a:buNone/>
            </a:pPr>
            <a:r>
              <a:rPr lang="es-ES_tradnl" sz="2200" dirty="0" smtClean="0"/>
              <a:t>		1. La bufanda y el resbaladero</a:t>
            </a:r>
          </a:p>
          <a:p>
            <a:pPr>
              <a:buNone/>
            </a:pPr>
            <a:r>
              <a:rPr lang="es-ES_tradnl" sz="2200" dirty="0" smtClean="0"/>
              <a:t>		2. la banda</a:t>
            </a:r>
          </a:p>
          <a:p>
            <a:pPr>
              <a:buNone/>
            </a:pPr>
            <a:r>
              <a:rPr lang="es-ES_tradnl" sz="2200" dirty="0" smtClean="0"/>
              <a:t>		3. Corbata negra</a:t>
            </a:r>
          </a:p>
          <a:p>
            <a:pPr>
              <a:buNone/>
            </a:pPr>
            <a:r>
              <a:rPr lang="es-ES_tradnl" sz="2200" dirty="0" smtClean="0"/>
              <a:t>		4. Medias (para las niñas)  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u="sng" dirty="0" smtClean="0"/>
              <a:t>Uniforms</a:t>
            </a:r>
            <a:endParaRPr lang="en-US" sz="2000" u="sng" dirty="0" smtClean="0"/>
          </a:p>
          <a:p>
            <a:pPr algn="ctr">
              <a:buNone/>
            </a:pPr>
            <a:endParaRPr lang="en-US" sz="2000" u="sng" dirty="0" smtClean="0"/>
          </a:p>
          <a:p>
            <a:pPr>
              <a:buBlip>
                <a:blip r:embed="rId2"/>
              </a:buBlip>
            </a:pPr>
            <a:r>
              <a:rPr lang="en-US" sz="2200" dirty="0" smtClean="0">
                <a:solidFill>
                  <a:srgbClr val="FFC000"/>
                </a:solidFill>
              </a:rPr>
              <a:t>Class C</a:t>
            </a:r>
            <a:r>
              <a:rPr lang="en-US" sz="2200" dirty="0" smtClean="0"/>
              <a:t> (Field Uniform)</a:t>
            </a:r>
          </a:p>
          <a:p>
            <a:pPr>
              <a:buNone/>
            </a:pPr>
            <a:r>
              <a:rPr lang="en-US" sz="2200" dirty="0" smtClean="0"/>
              <a:t>		Pathfinder T-Shirt with 	jeans or modest shorts 	(no shorter than 5 fingers 	above the knee).</a:t>
            </a:r>
            <a:endParaRPr lang="en-US" sz="2200" dirty="0" smtClean="0"/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No jewelry should be worn with Class</a:t>
            </a:r>
            <a:r>
              <a:rPr lang="en-US" sz="2200" dirty="0" smtClean="0">
                <a:solidFill>
                  <a:srgbClr val="FFC000"/>
                </a:solidFill>
              </a:rPr>
              <a:t> A </a:t>
            </a:r>
            <a:r>
              <a:rPr lang="en-US" sz="2200" dirty="0" smtClean="0"/>
              <a:t>or </a:t>
            </a:r>
            <a:r>
              <a:rPr lang="en-US" sz="2200" dirty="0" smtClean="0">
                <a:solidFill>
                  <a:srgbClr val="FFC000"/>
                </a:solidFill>
              </a:rPr>
              <a:t>B</a:t>
            </a:r>
            <a:r>
              <a:rPr lang="en-US" sz="2200" dirty="0" smtClean="0"/>
              <a:t> uniform.</a:t>
            </a:r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Pathfinders will be borrowing the Class A uniform, there fore we would appreciate it being returned once it has been outgrown or if the youth decides to leave the Club.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_tradnl" u="sng" dirty="0" smtClean="0"/>
              <a:t>Uniformes</a:t>
            </a:r>
          </a:p>
          <a:p>
            <a:pPr algn="ctr">
              <a:buNone/>
            </a:pPr>
            <a:endParaRPr lang="es-ES_tradnl" sz="2200" u="sng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>
                <a:solidFill>
                  <a:srgbClr val="FFC000"/>
                </a:solidFill>
              </a:rPr>
              <a:t>Clase C</a:t>
            </a:r>
            <a:r>
              <a:rPr lang="es-ES_tradnl" sz="2200" dirty="0" smtClean="0"/>
              <a:t> (Uniforme de Campo)</a:t>
            </a:r>
          </a:p>
          <a:p>
            <a:pPr>
              <a:buNone/>
            </a:pPr>
            <a:r>
              <a:rPr lang="es-ES_tradnl" sz="2200" dirty="0" smtClean="0"/>
              <a:t>		Camiseta de </a:t>
            </a:r>
            <a:r>
              <a:rPr lang="es-ES_tradnl" sz="2200" dirty="0" err="1" smtClean="0"/>
              <a:t>Pathfinders</a:t>
            </a:r>
            <a:r>
              <a:rPr lang="es-ES_tradnl" sz="2200" dirty="0" smtClean="0"/>
              <a:t> 	con pantalones de mezclilla 	o pantalones cortos 		modestos (no más corto de 	5 dedos encima de la 	rodilla).</a:t>
            </a:r>
          </a:p>
          <a:p>
            <a:pPr>
              <a:buBlip>
                <a:blip r:embed="rId2"/>
              </a:buBlip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Ningunas joyas deben ser usadas con el uniforme Clase </a:t>
            </a:r>
            <a:r>
              <a:rPr lang="es-ES_tradnl" sz="2200" dirty="0" smtClean="0">
                <a:solidFill>
                  <a:srgbClr val="FFC000"/>
                </a:solidFill>
              </a:rPr>
              <a:t>A</a:t>
            </a:r>
            <a:r>
              <a:rPr lang="es-ES_tradnl" sz="2200" dirty="0" smtClean="0"/>
              <a:t> o </a:t>
            </a:r>
            <a:r>
              <a:rPr lang="es-ES_tradnl" sz="2200" dirty="0" smtClean="0">
                <a:solidFill>
                  <a:srgbClr val="FFC000"/>
                </a:solidFill>
              </a:rPr>
              <a:t>B</a:t>
            </a:r>
            <a:r>
              <a:rPr lang="es-ES_tradnl" sz="2200" dirty="0" smtClean="0"/>
              <a:t>.</a:t>
            </a:r>
          </a:p>
          <a:p>
            <a:pPr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Los uniformes Clase A de los </a:t>
            </a:r>
            <a:r>
              <a:rPr lang="es-ES_tradnl" sz="2200" dirty="0" err="1" smtClean="0"/>
              <a:t>Pathfinders</a:t>
            </a:r>
            <a:r>
              <a:rPr lang="es-ES_tradnl" sz="2200" dirty="0" smtClean="0"/>
              <a:t> serán prestados, entonces nosotros apreciaríamos que sean regresados en cuanto ya no les queden o si el/la joven deciden dejar el Club. </a:t>
            </a:r>
            <a:endParaRPr lang="es-ES_tradnl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The Pathfinder Club is a worldwide organization.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There are nearly 30,000 clubs which operate in 120 countries around the word.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s-ES_tradnl" dirty="0" smtClean="0"/>
              <a:t>El Club de Pathfinders es una organización de todo el mundo.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s-ES_tradnl" dirty="0" smtClean="0"/>
              <a:t>Ay casi 30,000 clubs que están activos en 120 </a:t>
            </a:r>
            <a:r>
              <a:rPr lang="es-ES_tradnl" dirty="0" smtClean="0"/>
              <a:t>países </a:t>
            </a:r>
            <a:r>
              <a:rPr lang="es-ES_tradnl" dirty="0" smtClean="0"/>
              <a:t>al rededor del mundo.</a:t>
            </a:r>
            <a:endParaRPr lang="es-ES_tradnl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u="sng" dirty="0" smtClean="0"/>
              <a:t>Discipline</a:t>
            </a:r>
          </a:p>
          <a:p>
            <a:pPr>
              <a:buNone/>
            </a:pPr>
            <a:endParaRPr lang="en-US" sz="2200" u="sng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Club Director </a:t>
            </a:r>
            <a:r>
              <a:rPr lang="en-US" sz="2200" i="1" dirty="0" smtClean="0"/>
              <a:t>Mitchell Alvarez </a:t>
            </a:r>
            <a:r>
              <a:rPr lang="en-US" sz="2200" dirty="0" smtClean="0"/>
              <a:t>will be responsible for all male Pathfinders.</a:t>
            </a:r>
          </a:p>
          <a:p>
            <a:pPr>
              <a:buBlip>
                <a:blip r:embed="rId2"/>
              </a:buBlip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Club Assistant Director </a:t>
            </a:r>
          </a:p>
          <a:p>
            <a:pPr>
              <a:buNone/>
            </a:pPr>
            <a:r>
              <a:rPr lang="en-US" sz="2200" i="1" dirty="0" smtClean="0"/>
              <a:t>	Erika Alvarez  </a:t>
            </a:r>
            <a:r>
              <a:rPr lang="en-US" sz="2200" dirty="0" smtClean="0"/>
              <a:t>will be responsible for all female Pathfinders.</a:t>
            </a:r>
          </a:p>
          <a:p>
            <a:pPr>
              <a:buNone/>
            </a:pP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If a Pathfinder misbehaves he/she will be spoken to and parents will be notified. After 3 times he/she will be suspended for  1 month and will lose the privilege of attending the following special event.  </a:t>
            </a:r>
            <a:endParaRPr lang="en-US" sz="22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_tradnl" sz="2800" u="sng" dirty="0" smtClean="0"/>
              <a:t>Disciplina</a:t>
            </a:r>
          </a:p>
          <a:p>
            <a:pPr algn="ctr">
              <a:buNone/>
            </a:pPr>
            <a:endParaRPr lang="es-ES_tradnl" sz="2800" u="sng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El Director del  Club </a:t>
            </a:r>
            <a:r>
              <a:rPr lang="es-ES_tradnl" sz="2200" i="1" dirty="0" smtClean="0"/>
              <a:t>Mitchell </a:t>
            </a:r>
            <a:r>
              <a:rPr lang="es-ES_tradnl" sz="2200" i="1" dirty="0" err="1" smtClean="0"/>
              <a:t>Alvarez</a:t>
            </a:r>
            <a:r>
              <a:rPr lang="es-ES_tradnl" sz="2200" dirty="0" smtClean="0"/>
              <a:t> será responsable de todos los </a:t>
            </a:r>
            <a:r>
              <a:rPr lang="es-ES_tradnl" sz="2200" dirty="0" err="1" smtClean="0"/>
              <a:t>Pathfinders</a:t>
            </a:r>
            <a:r>
              <a:rPr lang="es-ES_tradnl" sz="2200" dirty="0" smtClean="0"/>
              <a:t> masculinos. </a:t>
            </a:r>
          </a:p>
          <a:p>
            <a:pPr>
              <a:buBlip>
                <a:blip r:embed="rId2"/>
              </a:buBlip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La Subdirectora </a:t>
            </a:r>
            <a:r>
              <a:rPr lang="es-ES_tradnl" sz="2200" i="1" dirty="0" smtClean="0"/>
              <a:t>Erika </a:t>
            </a:r>
            <a:r>
              <a:rPr lang="es-ES_tradnl" sz="2200" i="1" dirty="0" err="1" smtClean="0"/>
              <a:t>Alvarez</a:t>
            </a:r>
            <a:r>
              <a:rPr lang="es-ES_tradnl" sz="2200" i="1" dirty="0" smtClean="0"/>
              <a:t> </a:t>
            </a:r>
            <a:r>
              <a:rPr lang="es-ES_tradnl" sz="2200" dirty="0" smtClean="0"/>
              <a:t>Será responsable de todas las </a:t>
            </a:r>
            <a:r>
              <a:rPr lang="es-ES_tradnl" sz="2200" dirty="0" err="1" smtClean="0"/>
              <a:t>Pathfinders</a:t>
            </a:r>
            <a:r>
              <a:rPr lang="es-ES_tradnl" sz="2200" dirty="0" smtClean="0"/>
              <a:t> femeninas. </a:t>
            </a:r>
          </a:p>
          <a:p>
            <a:pPr>
              <a:buNone/>
            </a:pPr>
            <a:endParaRPr lang="es-ES_tradnl" sz="2200" dirty="0" smtClean="0"/>
          </a:p>
          <a:p>
            <a:pPr>
              <a:buBlip>
                <a:blip r:embed="rId2"/>
              </a:buBlip>
            </a:pPr>
            <a:r>
              <a:rPr lang="es-ES_tradnl" sz="2200" dirty="0" smtClean="0"/>
              <a:t>Si un </a:t>
            </a:r>
            <a:r>
              <a:rPr lang="es-ES_tradnl" sz="2200" dirty="0" err="1" smtClean="0"/>
              <a:t>Pathfinder</a:t>
            </a:r>
            <a:r>
              <a:rPr lang="es-ES_tradnl" sz="2200" dirty="0" smtClean="0"/>
              <a:t> se porta mal hablaremos con él/ella y los padres serán notificados. Después de 3 veces él/ella será suspendido/a por 1 mes y perderá el privilegio de asistir al acontecimiento especial siguiente. </a:t>
            </a:r>
            <a:endParaRPr lang="es-ES_tradnl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Code of Conduct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Pathfinders will: 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</a:t>
            </a:r>
            <a:r>
              <a:rPr lang="en-US" sz="2000" dirty="0" smtClean="0"/>
              <a:t>espect leaders and counselors.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Listen for instructions and follow the first time he/she is asked.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Respect other Club members.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Absolutely NOT put others down.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Respect Church, Club and other members property.</a:t>
            </a:r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2400" u="sng" dirty="0" smtClean="0"/>
              <a:t>El código de Conducto</a:t>
            </a:r>
            <a:endParaRPr lang="es-ES_tradnl" sz="2800" dirty="0" smtClean="0"/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r>
              <a:rPr lang="es-ES_tradnl" sz="2000" dirty="0" smtClean="0"/>
              <a:t>Los </a:t>
            </a:r>
            <a:r>
              <a:rPr lang="es-ES_tradnl" sz="2000" dirty="0" err="1" smtClean="0"/>
              <a:t>Pathfinders</a:t>
            </a:r>
            <a:r>
              <a:rPr lang="es-ES_tradnl" sz="2000" dirty="0" smtClean="0"/>
              <a:t>: </a:t>
            </a:r>
          </a:p>
          <a:p>
            <a:pPr>
              <a:buNone/>
            </a:pPr>
            <a:endParaRPr lang="es-ES_trad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/>
              <a:t>Respetaran a los líderes y consejeros.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/>
              <a:t>Escucharan instrucciones y las seguirán la primera vez él/ella es dirigido/a.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/>
              <a:t>Respetaran a otros miembros del Club.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/>
              <a:t>Absolutamente no harán a otros sentirse mal.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/>
              <a:t>Respetaran la propiedad del la Iglesia, del Club y otros miembros del Club.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400" u="sng" dirty="0" smtClean="0"/>
              <a:t>Code of Conduct</a:t>
            </a: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100" dirty="0" smtClean="0"/>
              <a:t>Pathfinders will</a:t>
            </a:r>
            <a:r>
              <a:rPr lang="en-US" sz="2100" dirty="0" smtClean="0"/>
              <a:t>:</a:t>
            </a:r>
          </a:p>
          <a:p>
            <a:pPr>
              <a:buNone/>
            </a:pPr>
            <a:endParaRPr lang="en-US" sz="2100" dirty="0" smtClean="0"/>
          </a:p>
          <a:p>
            <a:pPr marL="457200" indent="-457200">
              <a:buAutoNum type="arabicPeriod" startAt="6"/>
            </a:pPr>
            <a:r>
              <a:rPr lang="en-US" sz="2100" dirty="0" smtClean="0"/>
              <a:t>Exhibit modesty in dress and      appearance.</a:t>
            </a:r>
            <a:r>
              <a:rPr lang="en-US" sz="2100" dirty="0" smtClean="0">
                <a:solidFill>
                  <a:srgbClr val="FFC000"/>
                </a:solidFill>
              </a:rPr>
              <a:t>	</a:t>
            </a:r>
          </a:p>
          <a:p>
            <a:pPr marL="457200" indent="-457200">
              <a:buAutoNum type="arabicPeriod" startAt="6"/>
            </a:pPr>
            <a:r>
              <a:rPr lang="en-US" sz="2100" dirty="0" smtClean="0"/>
              <a:t>Keep a positive attitude and not bring others down with their complaining.</a:t>
            </a:r>
          </a:p>
          <a:p>
            <a:pPr marL="457200" indent="-457200">
              <a:buAutoNum type="arabicPeriod" startAt="6"/>
            </a:pPr>
            <a:r>
              <a:rPr lang="en-US" sz="2100" dirty="0" smtClean="0"/>
              <a:t>Obedient and cooperative.</a:t>
            </a:r>
          </a:p>
          <a:p>
            <a:pPr marL="457200" indent="-457200">
              <a:buAutoNum type="arabicPeriod" startAt="6"/>
            </a:pPr>
            <a:r>
              <a:rPr lang="en-US" sz="2100" dirty="0" smtClean="0"/>
              <a:t>Not engage in improper conduct with someone of the opposite sex.</a:t>
            </a:r>
          </a:p>
          <a:p>
            <a:pPr marL="457200" indent="-457200">
              <a:buAutoNum type="arabicPeriod" startAt="6"/>
            </a:pPr>
            <a:r>
              <a:rPr lang="en-US" sz="2100" dirty="0" smtClean="0"/>
              <a:t>No electronic devices will be allowed to any event.</a:t>
            </a:r>
          </a:p>
          <a:p>
            <a:pPr marL="457200" indent="-457200">
              <a:buAutoNum type="arabicPeriod" startAt="6"/>
            </a:pPr>
            <a:r>
              <a:rPr lang="en-US" sz="2100" dirty="0" smtClean="0"/>
              <a:t>No cell phone use will be allowed at any Pathfinder meeting. (for emergency’s only) </a:t>
            </a:r>
          </a:p>
          <a:p>
            <a:pPr marL="457200" indent="-457200">
              <a:buNone/>
            </a:pPr>
            <a:r>
              <a:rPr lang="en-US" sz="2100" dirty="0" smtClean="0">
                <a:solidFill>
                  <a:srgbClr val="FFC000"/>
                </a:solidFill>
              </a:rPr>
              <a:t>12.</a:t>
            </a:r>
            <a:r>
              <a:rPr lang="en-US" sz="2100" dirty="0" smtClean="0"/>
              <a:t>	Keep the Pathfinder Pledge and Law.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_tradnl" sz="2400" u="sng" dirty="0" smtClean="0"/>
              <a:t>El código de Conducto</a:t>
            </a:r>
            <a:endParaRPr lang="es-ES_tradnl" sz="2400" dirty="0" smtClean="0"/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r>
              <a:rPr lang="es-ES_tradnl" sz="2100" dirty="0" smtClean="0"/>
              <a:t>Los </a:t>
            </a:r>
            <a:r>
              <a:rPr lang="es-ES_tradnl" sz="2100" dirty="0" err="1" smtClean="0"/>
              <a:t>Pathfinders</a:t>
            </a:r>
            <a:r>
              <a:rPr lang="es-ES_tradnl" sz="2100" dirty="0" smtClean="0"/>
              <a:t>:</a:t>
            </a:r>
          </a:p>
          <a:p>
            <a:pPr>
              <a:buNone/>
            </a:pPr>
            <a:endParaRPr lang="es-ES_tradnl" sz="2100" dirty="0" smtClean="0"/>
          </a:p>
          <a:p>
            <a:pPr marL="457200" indent="-457200">
              <a:buAutoNum type="arabicPeriod" startAt="6"/>
            </a:pPr>
            <a:r>
              <a:rPr lang="es-ES_tradnl" sz="2100" dirty="0" smtClean="0"/>
              <a:t>Mostraran modestia en el vestido y la apariencia. </a:t>
            </a:r>
          </a:p>
          <a:p>
            <a:pPr marL="457200" indent="-457200">
              <a:buAutoNum type="arabicPeriod" startAt="6"/>
            </a:pPr>
            <a:r>
              <a:rPr lang="es-ES_tradnl" sz="2100" dirty="0" smtClean="0"/>
              <a:t>Mantendrán una actitud positiva y no le bajaran los ánimos  a otros con su quejas.</a:t>
            </a:r>
          </a:p>
          <a:p>
            <a:pPr marL="457200" indent="-457200">
              <a:buAutoNum type="arabicPeriod" startAt="6"/>
            </a:pPr>
            <a:r>
              <a:rPr lang="es-ES_tradnl" sz="2100" dirty="0" smtClean="0"/>
              <a:t> Obedientes y cooperativos.</a:t>
            </a:r>
          </a:p>
          <a:p>
            <a:pPr marL="457200" indent="-457200">
              <a:buAutoNum type="arabicPeriod" startAt="6"/>
            </a:pPr>
            <a:r>
              <a:rPr lang="es-ES_tradnl" sz="2100" dirty="0" smtClean="0"/>
              <a:t>No entre en el conducto inapropiado con alguien del otro sexo. </a:t>
            </a:r>
          </a:p>
          <a:p>
            <a:pPr marL="457200" indent="-457200">
              <a:buAutoNum type="arabicPeriod" startAt="6"/>
            </a:pPr>
            <a:r>
              <a:rPr lang="es-ES" sz="2100" dirty="0" smtClean="0"/>
              <a:t>Ningunos </a:t>
            </a:r>
            <a:r>
              <a:rPr lang="es-ES" sz="2100" dirty="0" smtClean="0"/>
              <a:t>aparatos electrónicos </a:t>
            </a:r>
            <a:r>
              <a:rPr lang="es-ES" sz="2100" dirty="0" smtClean="0"/>
              <a:t>serán permitidos a cualquier acontecimiento. </a:t>
            </a:r>
            <a:endParaRPr lang="es-ES" sz="2100" dirty="0" smtClean="0"/>
          </a:p>
          <a:p>
            <a:pPr marL="457200" indent="-457200">
              <a:buAutoNum type="arabicPeriod" startAt="6"/>
            </a:pPr>
            <a:r>
              <a:rPr lang="es-ES" sz="2100" dirty="0" smtClean="0"/>
              <a:t>Ningún </a:t>
            </a:r>
            <a:r>
              <a:rPr lang="es-ES" sz="2100" dirty="0" smtClean="0"/>
              <a:t>uso del teléfono celular será permitido en cualquier </a:t>
            </a:r>
            <a:r>
              <a:rPr lang="es-ES" sz="2100" dirty="0" smtClean="0"/>
              <a:t>junta de </a:t>
            </a:r>
            <a:r>
              <a:rPr lang="es-ES" sz="2100" dirty="0" err="1" smtClean="0"/>
              <a:t>Pathfinders</a:t>
            </a:r>
            <a:r>
              <a:rPr lang="es-ES" sz="2100" dirty="0" smtClean="0"/>
              <a:t>. (solamente para emergencias)</a:t>
            </a:r>
          </a:p>
          <a:p>
            <a:pPr marL="457200" indent="-457200">
              <a:buNone/>
            </a:pPr>
            <a:r>
              <a:rPr lang="es-ES" sz="2100" dirty="0" smtClean="0">
                <a:solidFill>
                  <a:srgbClr val="FFC000"/>
                </a:solidFill>
              </a:rPr>
              <a:t>12.</a:t>
            </a:r>
            <a:r>
              <a:rPr lang="es-ES" sz="2100" dirty="0" smtClean="0"/>
              <a:t>	</a:t>
            </a:r>
            <a:r>
              <a:rPr lang="es-ES_tradnl" sz="2100" dirty="0" smtClean="0"/>
              <a:t>Mantener el Compromiso y la Ley de los </a:t>
            </a:r>
            <a:r>
              <a:rPr lang="es-ES_tradnl" sz="2100" dirty="0" err="1" smtClean="0"/>
              <a:t>Pathfinders</a:t>
            </a:r>
            <a:r>
              <a:rPr lang="es-ES_tradnl" sz="2100" dirty="0" smtClean="0"/>
              <a:t>.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u="sng" dirty="0" smtClean="0"/>
              <a:t>Point System</a:t>
            </a:r>
            <a:endParaRPr lang="en-US" sz="2400" dirty="0" smtClean="0"/>
          </a:p>
          <a:p>
            <a:pPr algn="ctr">
              <a:buNone/>
            </a:pPr>
            <a:endParaRPr lang="en-US" sz="2000" u="sng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Pathfinders will be on a point system that will help us keep track of assignments, materials, uniform, conduct and attendance.</a:t>
            </a:r>
          </a:p>
          <a:p>
            <a:pPr algn="ctr">
              <a:buNone/>
            </a:pPr>
            <a:r>
              <a:rPr lang="en-US" sz="2000" dirty="0" smtClean="0"/>
              <a:t>(there will be more details in the Handbook)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2400" u="sng" dirty="0" smtClean="0"/>
              <a:t>Sistema de Puntos</a:t>
            </a:r>
            <a:endParaRPr lang="es-ES_tradnl" sz="2400" dirty="0" smtClean="0"/>
          </a:p>
          <a:p>
            <a:pPr algn="ctr">
              <a:buNone/>
            </a:pPr>
            <a:endParaRPr lang="es-ES_tradnl" sz="2800" u="sng" dirty="0" smtClean="0"/>
          </a:p>
          <a:p>
            <a:pPr>
              <a:buBlip>
                <a:blip r:embed="rId2"/>
              </a:buBlip>
            </a:pPr>
            <a:r>
              <a:rPr lang="es-ES_tradnl" sz="2000" dirty="0" smtClean="0"/>
              <a:t>Los </a:t>
            </a:r>
            <a:r>
              <a:rPr lang="es-ES_tradnl" sz="2000" dirty="0" err="1" smtClean="0"/>
              <a:t>Pathfinders</a:t>
            </a:r>
            <a:r>
              <a:rPr lang="es-ES_tradnl" sz="2000" dirty="0" smtClean="0"/>
              <a:t> estarán en un sistema de puntos que nos ayudará a nosotros a seguir las tareas, los materiales, el uniforme, la conducción y la asistencia. </a:t>
            </a:r>
          </a:p>
          <a:p>
            <a:pPr algn="ctr">
              <a:buNone/>
            </a:pPr>
            <a:r>
              <a:rPr lang="es-ES_tradnl" sz="2000" dirty="0" smtClean="0"/>
              <a:t>(habrá más detalles en el manual)</a:t>
            </a:r>
          </a:p>
          <a:p>
            <a:pPr>
              <a:buBlip>
                <a:blip r:embed="rId2"/>
              </a:buBlip>
            </a:pPr>
            <a:endParaRPr lang="es-ES_tradnl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Thank you for 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joining us 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tonight.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s-ES_tradnl" sz="4400" dirty="0" smtClean="0"/>
              <a:t>Gracia por </a:t>
            </a:r>
          </a:p>
          <a:p>
            <a:pPr algn="ctr">
              <a:buNone/>
            </a:pPr>
            <a:endParaRPr lang="es-ES_tradnl" sz="4400" dirty="0" smtClean="0"/>
          </a:p>
          <a:p>
            <a:pPr algn="ctr">
              <a:buNone/>
            </a:pPr>
            <a:r>
              <a:rPr lang="es-ES_tradnl" sz="4400" dirty="0" smtClean="0"/>
              <a:t>acompañarnos </a:t>
            </a:r>
          </a:p>
          <a:p>
            <a:pPr algn="ctr">
              <a:buNone/>
            </a:pPr>
            <a:endParaRPr lang="es-ES_tradnl" sz="4400" dirty="0" smtClean="0"/>
          </a:p>
          <a:p>
            <a:pPr algn="ctr">
              <a:buNone/>
            </a:pPr>
            <a:r>
              <a:rPr lang="es-ES_tradnl" sz="4400" dirty="0" smtClean="0"/>
              <a:t>esta noche.</a:t>
            </a:r>
            <a:endParaRPr lang="es-ES_tradnl" sz="4400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Purpose  of the Club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The Purpose of the Pathfinder Club is to introduce young people to Jesus Christ. 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The program will help them develop body, mind, and spirit.</a:t>
            </a:r>
          </a:p>
          <a:p>
            <a:pPr>
              <a:buBlip>
                <a:blip r:embed="rId2"/>
              </a:buBlip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More than just skills we want young people to build a </a:t>
            </a:r>
            <a:r>
              <a:rPr lang="en-US" sz="2000" dirty="0" err="1" smtClean="0"/>
              <a:t>rela</a:t>
            </a:r>
            <a:r>
              <a:rPr lang="en-US" sz="2000" dirty="0" smtClean="0"/>
              <a:t>- </a:t>
            </a:r>
            <a:r>
              <a:rPr lang="en-US" sz="2000" dirty="0" err="1" smtClean="0"/>
              <a:t>tionship</a:t>
            </a:r>
            <a:r>
              <a:rPr lang="en-US" sz="2000" dirty="0" smtClean="0"/>
              <a:t> with Christ as their Lord and Savior, giving them the knowledge they need to survive in this world while preparing them for Heaven.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err="1" smtClean="0"/>
              <a:t>Proposito</a:t>
            </a:r>
            <a:r>
              <a:rPr lang="en-US" u="sng" dirty="0" smtClean="0"/>
              <a:t> del Club</a:t>
            </a:r>
          </a:p>
          <a:p>
            <a:pPr algn="ctr">
              <a:buNone/>
            </a:pPr>
            <a:endParaRPr lang="en-US" u="sng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El Propósito del Club de </a:t>
            </a:r>
            <a:r>
              <a:rPr lang="es-ES" sz="2000" dirty="0" err="1" smtClean="0"/>
              <a:t>Pathfinders</a:t>
            </a:r>
            <a:r>
              <a:rPr lang="es-ES" sz="2000" dirty="0" smtClean="0"/>
              <a:t> es para </a:t>
            </a:r>
            <a:r>
              <a:rPr lang="es-ES" sz="2000" smtClean="0"/>
              <a:t>introducir Jesucristo </a:t>
            </a:r>
            <a:r>
              <a:rPr lang="es-ES" sz="2000" dirty="0" smtClean="0"/>
              <a:t>a los jóvenes. </a:t>
            </a:r>
          </a:p>
          <a:p>
            <a:pPr>
              <a:buBlip>
                <a:blip r:embed="rId2"/>
              </a:buBlip>
            </a:pPr>
            <a:endParaRPr lang="es-ES" sz="2000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El programa los ayudará  a desarrollar el cuerpo, la mente, y el espíritu. </a:t>
            </a:r>
          </a:p>
          <a:p>
            <a:pPr>
              <a:buNone/>
            </a:pPr>
            <a:endParaRPr lang="es-ES" sz="2000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Más que sólo habilidades nosotros deseamos que jóvenes construyan una relación con Cristo como su Señor  y Salvador, dándoles el conocimiento para sobrevivir en este mundo y  para preparar los para el Cielo. 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Goals of the Club</a:t>
            </a:r>
          </a:p>
          <a:p>
            <a:pPr>
              <a:buNone/>
            </a:pPr>
            <a:endParaRPr lang="en-US" sz="2000" u="sng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Establish and achieve goals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Learn and show respect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Meet and make friends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Open minds to Christ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Teach responsibilities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Physical activities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Study the Bible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Teach good discipline and team work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Develop faith to believe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And much, much more.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err="1" smtClean="0"/>
              <a:t>Metas</a:t>
            </a:r>
            <a:r>
              <a:rPr lang="en-US" u="sng" dirty="0" smtClean="0"/>
              <a:t> del Club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s-ES" sz="2000" dirty="0" smtClean="0"/>
              <a:t>Establecer y lograr metas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Aprender  y mostrar respeto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Conocer  y hacer  amistades 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Abrir  las mentes  a Cristo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Enseñar  responsabilidades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Actividades  Físicas 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Estudiar la Biblia 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Enseñar buena disciplina y trabajar bien en equipos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Desarrollar la fe para creer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Y mucho, mucho </a:t>
            </a:r>
            <a:r>
              <a:rPr lang="es-ES_tradnl" sz="2000" dirty="0" smtClean="0"/>
              <a:t>mas.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5400" dirty="0" smtClean="0"/>
              <a:t>Pathfinders,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6600" dirty="0" smtClean="0"/>
              <a:t>Attention!</a:t>
            </a:r>
          </a:p>
          <a:p>
            <a:pPr algn="ctr">
              <a:buNone/>
            </a:pPr>
            <a:r>
              <a:rPr lang="en-US" sz="5400" dirty="0" smtClean="0"/>
              <a:t> </a:t>
            </a:r>
          </a:p>
          <a:p>
            <a:pPr algn="ctr">
              <a:buNone/>
            </a:pPr>
            <a:endParaRPr lang="en-US" sz="5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5400" dirty="0" smtClean="0"/>
              <a:t>Pathfinders,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s-ES_tradnl" sz="6600" dirty="0" smtClean="0"/>
              <a:t>Atención</a:t>
            </a:r>
            <a:r>
              <a:rPr lang="en-US" sz="6600" dirty="0" smtClean="0"/>
              <a:t>!</a:t>
            </a:r>
            <a:endParaRPr lang="en-US" sz="6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1E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1E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1E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1E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r>
              <a:rPr lang="en-US" sz="2800" u="sng" dirty="0" smtClean="0"/>
              <a:t>The Pathfinder Pledge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By the grace of God,</a:t>
            </a:r>
          </a:p>
          <a:p>
            <a:pPr algn="ctr">
              <a:buNone/>
            </a:pPr>
            <a:r>
              <a:rPr lang="en-US" sz="2800" dirty="0" smtClean="0"/>
              <a:t>I will be pure, kind and</a:t>
            </a:r>
          </a:p>
          <a:p>
            <a:pPr algn="ctr">
              <a:buNone/>
            </a:pPr>
            <a:r>
              <a:rPr lang="en-US" sz="2800" dirty="0" smtClean="0"/>
              <a:t>true, I will keep</a:t>
            </a:r>
          </a:p>
          <a:p>
            <a:pPr algn="ctr">
              <a:buNone/>
            </a:pPr>
            <a:r>
              <a:rPr lang="en-US" sz="2800" dirty="0" smtClean="0"/>
              <a:t>The Pathfinder law, </a:t>
            </a:r>
          </a:p>
          <a:p>
            <a:pPr algn="ctr">
              <a:buNone/>
            </a:pPr>
            <a:r>
              <a:rPr lang="en-US" sz="2800" dirty="0" smtClean="0"/>
              <a:t>I will be a servant of God and a friend to man.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 algn="ctr">
              <a:buNone/>
            </a:pPr>
            <a:r>
              <a:rPr lang="es-ES_tradnl" sz="2800" u="sng" dirty="0" smtClean="0"/>
              <a:t>Compromiso</a:t>
            </a:r>
            <a:r>
              <a:rPr lang="en-US" sz="2800" u="sng" dirty="0" smtClean="0"/>
              <a:t>  del Pathfinder</a:t>
            </a:r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r>
              <a:rPr lang="es-ES_tradnl" dirty="0" smtClean="0"/>
              <a:t>Por la gracia de Dios,</a:t>
            </a:r>
          </a:p>
          <a:p>
            <a:pPr algn="ctr">
              <a:buNone/>
            </a:pPr>
            <a:r>
              <a:rPr lang="es-ES_tradnl" dirty="0" smtClean="0"/>
              <a:t>Seré puro, bondadoso  </a:t>
            </a:r>
          </a:p>
          <a:p>
            <a:pPr algn="ctr">
              <a:buNone/>
            </a:pPr>
            <a:r>
              <a:rPr lang="es-ES_tradnl" dirty="0" smtClean="0"/>
              <a:t>y leal.</a:t>
            </a:r>
          </a:p>
          <a:p>
            <a:pPr algn="ctr">
              <a:buNone/>
            </a:pPr>
            <a:r>
              <a:rPr lang="es-ES_tradnl" dirty="0" smtClean="0"/>
              <a:t>Guardare la ley del </a:t>
            </a:r>
            <a:r>
              <a:rPr lang="es-ES_tradnl" dirty="0" err="1" smtClean="0"/>
              <a:t>Pathfinder</a:t>
            </a:r>
            <a:r>
              <a:rPr lang="es-ES_tradnl" dirty="0" smtClean="0"/>
              <a:t>,</a:t>
            </a:r>
          </a:p>
          <a:p>
            <a:pPr algn="ctr">
              <a:buNone/>
            </a:pPr>
            <a:r>
              <a:rPr lang="es-ES_tradnl" dirty="0" smtClean="0"/>
              <a:t>Seré un siervo de Dios y amigo de la humanidad.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u="sng" dirty="0" smtClean="0"/>
              <a:t>The Pathfinder Law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400" dirty="0" smtClean="0"/>
              <a:t>The Pathfinder Law is for</a:t>
            </a:r>
          </a:p>
          <a:p>
            <a:pPr>
              <a:buNone/>
            </a:pPr>
            <a:r>
              <a:rPr lang="en-US" sz="2400" dirty="0" smtClean="0"/>
              <a:t> me to:</a:t>
            </a:r>
            <a:r>
              <a:rPr lang="en-US" sz="2400" u="sng" dirty="0" smtClean="0"/>
              <a:t> </a:t>
            </a:r>
          </a:p>
          <a:p>
            <a:pPr>
              <a:buNone/>
            </a:pPr>
            <a:endParaRPr lang="en-US" u="sng" dirty="0" smtClean="0"/>
          </a:p>
          <a:p>
            <a:pPr algn="ctr">
              <a:buNone/>
            </a:pPr>
            <a:r>
              <a:rPr lang="en-US" sz="2400" dirty="0" smtClean="0"/>
              <a:t>Keep the morning watch,</a:t>
            </a:r>
          </a:p>
          <a:p>
            <a:pPr algn="ctr">
              <a:buNone/>
            </a:pPr>
            <a:r>
              <a:rPr lang="en-US" sz="2400" dirty="0" smtClean="0"/>
              <a:t>Do my honest part,</a:t>
            </a:r>
          </a:p>
          <a:p>
            <a:pPr algn="ctr">
              <a:buNone/>
            </a:pPr>
            <a:r>
              <a:rPr lang="en-US" sz="2400" dirty="0" smtClean="0"/>
              <a:t>Care for my body,</a:t>
            </a:r>
          </a:p>
          <a:p>
            <a:pPr algn="ctr">
              <a:buNone/>
            </a:pPr>
            <a:r>
              <a:rPr lang="en-US" sz="2400" dirty="0" smtClean="0"/>
              <a:t>Keep a level eye,</a:t>
            </a:r>
          </a:p>
          <a:p>
            <a:pPr algn="ctr">
              <a:buNone/>
            </a:pPr>
            <a:r>
              <a:rPr lang="en-US" sz="2400" dirty="0" smtClean="0"/>
              <a:t>Be courteous and obedient,</a:t>
            </a:r>
          </a:p>
          <a:p>
            <a:pPr algn="ctr">
              <a:buNone/>
            </a:pPr>
            <a:r>
              <a:rPr lang="en-US" sz="2400" dirty="0" smtClean="0"/>
              <a:t>Walk softly in the sanctuary,</a:t>
            </a:r>
          </a:p>
          <a:p>
            <a:pPr algn="ctr">
              <a:buNone/>
            </a:pPr>
            <a:r>
              <a:rPr lang="en-US" sz="2400" dirty="0" smtClean="0"/>
              <a:t>Keep a song in my heart,</a:t>
            </a:r>
          </a:p>
          <a:p>
            <a:pPr algn="ctr">
              <a:buNone/>
            </a:pPr>
            <a:r>
              <a:rPr lang="en-US" sz="2400" dirty="0" smtClean="0"/>
              <a:t>And</a:t>
            </a:r>
          </a:p>
          <a:p>
            <a:pPr algn="ctr">
              <a:buNone/>
            </a:pPr>
            <a:r>
              <a:rPr lang="en-US" sz="2400" dirty="0" smtClean="0"/>
              <a:t>Go on Gods errands.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91000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_tradnl" u="sng" dirty="0" smtClean="0"/>
              <a:t>La Ley del </a:t>
            </a:r>
            <a:r>
              <a:rPr lang="es-ES_tradnl" u="sng" dirty="0" err="1" smtClean="0"/>
              <a:t>Pathfinder</a:t>
            </a:r>
            <a:endParaRPr lang="es-ES_tradnl" u="sng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sz="2400" dirty="0" smtClean="0"/>
              <a:t>La Ley del </a:t>
            </a:r>
            <a:r>
              <a:rPr lang="es-ES_tradnl" sz="2400" dirty="0" err="1" smtClean="0"/>
              <a:t>Pathfinder</a:t>
            </a:r>
            <a:r>
              <a:rPr lang="es-ES_tradnl" sz="2400" dirty="0" smtClean="0"/>
              <a:t> me </a:t>
            </a:r>
          </a:p>
          <a:p>
            <a:pPr>
              <a:buNone/>
            </a:pPr>
            <a:r>
              <a:rPr lang="es-ES_tradnl" sz="2400" dirty="0" smtClean="0"/>
              <a:t>manda a:</a:t>
            </a:r>
          </a:p>
          <a:p>
            <a:pPr>
              <a:buNone/>
            </a:pPr>
            <a:endParaRPr lang="es-ES_tradnl" sz="2200" dirty="0" smtClean="0"/>
          </a:p>
          <a:p>
            <a:pPr algn="ctr">
              <a:buNone/>
            </a:pPr>
            <a:r>
              <a:rPr lang="es-ES_tradnl" sz="2400" dirty="0" smtClean="0"/>
              <a:t>Observar la devoción matutina,</a:t>
            </a:r>
          </a:p>
          <a:p>
            <a:pPr algn="ctr">
              <a:buNone/>
            </a:pPr>
            <a:r>
              <a:rPr lang="es-ES_tradnl" sz="2400" dirty="0" smtClean="0"/>
              <a:t>Cumplir fielmente con la parte que me toca,</a:t>
            </a:r>
          </a:p>
          <a:p>
            <a:pPr algn="ctr">
              <a:buNone/>
            </a:pPr>
            <a:r>
              <a:rPr lang="es-ES_tradnl" sz="2400" dirty="0" smtClean="0"/>
              <a:t>Cuidar mi cuerpo,</a:t>
            </a:r>
          </a:p>
          <a:p>
            <a:pPr algn="ctr">
              <a:buNone/>
            </a:pPr>
            <a:r>
              <a:rPr lang="es-ES_tradnl" sz="2400" dirty="0" smtClean="0"/>
              <a:t>Tener una mirada franca,</a:t>
            </a:r>
          </a:p>
          <a:p>
            <a:pPr algn="ctr">
              <a:buNone/>
            </a:pPr>
            <a:r>
              <a:rPr lang="es-ES_tradnl" sz="2400" dirty="0" smtClean="0"/>
              <a:t>Ser cortes y obediente,</a:t>
            </a:r>
          </a:p>
          <a:p>
            <a:pPr algn="ctr">
              <a:buNone/>
            </a:pPr>
            <a:r>
              <a:rPr lang="es-ES_tradnl" sz="2400" dirty="0" smtClean="0"/>
              <a:t>Andar con reverencia en la casa de Dios,</a:t>
            </a:r>
          </a:p>
          <a:p>
            <a:pPr algn="ctr">
              <a:buNone/>
            </a:pPr>
            <a:r>
              <a:rPr lang="es-ES_tradnl" sz="2400" dirty="0" smtClean="0"/>
              <a:t>Conservar  una canción en el corazón,</a:t>
            </a:r>
          </a:p>
          <a:p>
            <a:pPr algn="ctr">
              <a:buNone/>
            </a:pPr>
            <a:r>
              <a:rPr lang="es-ES_tradnl" sz="2400" dirty="0" smtClean="0"/>
              <a:t>Trabajar para dios.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Oh, We are the Pathfinders Strong</a:t>
            </a:r>
          </a:p>
          <a:p>
            <a:pPr algn="ctr">
              <a:buNone/>
            </a:pPr>
            <a:endParaRPr lang="en-US" sz="2400" u="sng" dirty="0" smtClean="0"/>
          </a:p>
          <a:p>
            <a:pPr>
              <a:buNone/>
            </a:pPr>
            <a:r>
              <a:rPr lang="en-US" sz="2000" dirty="0" smtClean="0"/>
              <a:t>Oh, we are the Pathfinder strong, the servants of God are we;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Faithful as we march along,</a:t>
            </a:r>
          </a:p>
          <a:p>
            <a:pPr>
              <a:buNone/>
            </a:pPr>
            <a:r>
              <a:rPr lang="en-US" sz="2000" dirty="0" smtClean="0"/>
              <a:t> in kindness truth and purity.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 message to tell to the world, a truth that will set us free.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King Jesus the Savior’s coming back for you and for me.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/>
          <a:lstStyle/>
          <a:p>
            <a:pPr algn="ctr">
              <a:buNone/>
            </a:pPr>
            <a:r>
              <a:rPr lang="es-ES_tradnl" u="sng" dirty="0" smtClean="0"/>
              <a:t>Soy Conquistador </a:t>
            </a:r>
          </a:p>
          <a:p>
            <a:pPr algn="ctr">
              <a:buNone/>
            </a:pPr>
            <a:r>
              <a:rPr lang="es-ES_tradnl" u="sng" dirty="0" smtClean="0"/>
              <a:t>Fuerte y Fiel</a:t>
            </a:r>
            <a:endParaRPr lang="es-ES_tradnl" sz="2000" u="sng" dirty="0" smtClean="0"/>
          </a:p>
          <a:p>
            <a:pPr>
              <a:buNone/>
            </a:pPr>
            <a:endParaRPr lang="es-ES_tradnl" sz="2000" dirty="0" smtClean="0"/>
          </a:p>
          <a:p>
            <a:pPr algn="ctr">
              <a:buNone/>
            </a:pPr>
            <a:r>
              <a:rPr lang="es-ES_tradnl" sz="2000" dirty="0" smtClean="0"/>
              <a:t>Soy Conquistador fuerte y fiel, </a:t>
            </a:r>
          </a:p>
          <a:p>
            <a:pPr algn="ctr">
              <a:buNone/>
            </a:pPr>
            <a:r>
              <a:rPr lang="es-ES_tradnl" sz="2000" dirty="0" smtClean="0"/>
              <a:t>    un siervo de Dios yo soy;</a:t>
            </a:r>
          </a:p>
          <a:p>
            <a:pPr algn="ctr">
              <a:buNone/>
            </a:pPr>
            <a:endParaRPr lang="es-ES_tradnl" sz="2000" dirty="0" smtClean="0"/>
          </a:p>
          <a:p>
            <a:pPr algn="ctr">
              <a:buNone/>
            </a:pPr>
            <a:r>
              <a:rPr lang="es-ES_tradnl" sz="2000" dirty="0" smtClean="0"/>
              <a:t>Fieles marcharemos ya,</a:t>
            </a:r>
          </a:p>
          <a:p>
            <a:pPr algn="ctr">
              <a:buNone/>
            </a:pPr>
            <a:r>
              <a:rPr lang="es-ES_tradnl" sz="2000" dirty="0" smtClean="0"/>
              <a:t>por la senda del deber.</a:t>
            </a:r>
          </a:p>
          <a:p>
            <a:pPr algn="ctr">
              <a:buNone/>
            </a:pPr>
            <a:endParaRPr lang="es-ES_tradnl" sz="2000" dirty="0" smtClean="0"/>
          </a:p>
          <a:p>
            <a:pPr algn="ctr">
              <a:buNone/>
            </a:pPr>
            <a:r>
              <a:rPr lang="es-ES_tradnl" sz="2000" dirty="0" smtClean="0"/>
              <a:t>Mensaje tenemos que dar,</a:t>
            </a:r>
          </a:p>
          <a:p>
            <a:pPr algn="ctr">
              <a:buNone/>
            </a:pPr>
            <a:r>
              <a:rPr lang="es-ES_tradnl" sz="2000" dirty="0" smtClean="0"/>
              <a:t>Verdad que libertara.</a:t>
            </a:r>
          </a:p>
          <a:p>
            <a:pPr algn="ctr">
              <a:buNone/>
            </a:pPr>
            <a:endParaRPr lang="es-ES_tradnl" sz="2000" dirty="0" smtClean="0"/>
          </a:p>
          <a:p>
            <a:pPr algn="ctr">
              <a:buNone/>
            </a:pPr>
            <a:r>
              <a:rPr lang="es-ES_tradnl" sz="2000" dirty="0" smtClean="0"/>
              <a:t>Jesús muy pronto regresará</a:t>
            </a:r>
          </a:p>
          <a:p>
            <a:pPr algn="ctr">
              <a:buNone/>
            </a:pPr>
            <a:r>
              <a:rPr lang="es-ES_tradnl" sz="2000" dirty="0" smtClean="0"/>
              <a:t>Por ti y por mi.</a:t>
            </a:r>
            <a:endParaRPr lang="es-ES_tradnl" dirty="0" smtClean="0"/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Basic Information</a:t>
            </a:r>
          </a:p>
          <a:p>
            <a:pPr algn="ctr">
              <a:buNone/>
            </a:pPr>
            <a:endParaRPr lang="en-US" u="sng" dirty="0" smtClean="0"/>
          </a:p>
          <a:p>
            <a:pPr>
              <a:buNone/>
            </a:pPr>
            <a:r>
              <a:rPr lang="en-US" sz="2400" dirty="0" smtClean="0"/>
              <a:t>Cost: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Registration Fee:	$</a:t>
            </a:r>
            <a:r>
              <a:rPr lang="en-US" sz="2000" dirty="0" smtClean="0"/>
              <a:t>25.00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(Includes T-Shirt and books)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Club Dues:	     $1.00/Week</a:t>
            </a:r>
          </a:p>
          <a:p>
            <a:pPr>
              <a:buNone/>
            </a:pPr>
            <a:r>
              <a:rPr lang="en-US" sz="2000" dirty="0" smtClean="0"/>
              <a:t>			            Or		                  $3.00/Month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i="1" dirty="0" smtClean="0"/>
              <a:t>Refunds: Registration and dues      	   are not refundable.</a:t>
            </a:r>
            <a:endParaRPr lang="en-US" sz="2000" b="1" i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36136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u="sng" dirty="0" smtClean="0"/>
              <a:t>Información Básica</a:t>
            </a:r>
          </a:p>
          <a:p>
            <a:pPr algn="ctr">
              <a:buNone/>
            </a:pPr>
            <a:endParaRPr lang="es-ES_tradnl" sz="2400" u="sng" dirty="0" smtClean="0"/>
          </a:p>
          <a:p>
            <a:pPr>
              <a:buNone/>
            </a:pPr>
            <a:r>
              <a:rPr lang="es-ES_tradnl" sz="2000" dirty="0" smtClean="0"/>
              <a:t>Costo:</a:t>
            </a:r>
          </a:p>
          <a:p>
            <a:pPr>
              <a:buNone/>
            </a:pPr>
            <a:r>
              <a:rPr lang="es-ES_tradnl" sz="2000" dirty="0" smtClean="0"/>
              <a:t>	Registración:		$</a:t>
            </a:r>
            <a:r>
              <a:rPr lang="es-ES_tradnl" sz="2000" dirty="0" smtClean="0"/>
              <a:t>25.00</a:t>
            </a:r>
            <a:endParaRPr lang="es-ES_tradnl" sz="2000" dirty="0" smtClean="0"/>
          </a:p>
          <a:p>
            <a:pPr>
              <a:buNone/>
            </a:pPr>
            <a:r>
              <a:rPr lang="es-ES_tradnl" sz="2000" dirty="0" smtClean="0"/>
              <a:t>	(Incluye camiseta  y cuaderno)</a:t>
            </a:r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r>
              <a:rPr lang="es-ES_tradnl" sz="2000" dirty="0" smtClean="0"/>
              <a:t>	Costo del Club:     $1.00/semana</a:t>
            </a:r>
          </a:p>
          <a:p>
            <a:pPr>
              <a:buNone/>
            </a:pPr>
            <a:r>
              <a:rPr lang="es-ES_tradnl" sz="2000" dirty="0" smtClean="0"/>
              <a:t>			               O		                     $3.00/Mes</a:t>
            </a:r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r>
              <a:rPr lang="es-ES_tradnl" sz="2000" b="1" i="1" dirty="0" smtClean="0"/>
              <a:t>Reembolso: La Registración y el 	costo del club no serán 	reembolsados.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4671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1065</TotalTime>
  <Words>1678</Words>
  <Application>Microsoft Office PowerPoint</Application>
  <PresentationFormat>On-screen Show (4:3)</PresentationFormat>
  <Paragraphs>495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 Club</dc:title>
  <dc:creator>Alvarez</dc:creator>
  <cp:lastModifiedBy>Alvarez</cp:lastModifiedBy>
  <cp:revision>123</cp:revision>
  <dcterms:created xsi:type="dcterms:W3CDTF">2010-10-15T00:13:27Z</dcterms:created>
  <dcterms:modified xsi:type="dcterms:W3CDTF">2010-10-21T06:05:56Z</dcterms:modified>
</cp:coreProperties>
</file>